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71" r:id="rId2"/>
    <p:sldId id="277" r:id="rId3"/>
    <p:sldId id="274" r:id="rId4"/>
    <p:sldId id="279" r:id="rId5"/>
    <p:sldId id="301" r:id="rId6"/>
    <p:sldId id="281" r:id="rId7"/>
    <p:sldId id="284" r:id="rId8"/>
    <p:sldId id="311" r:id="rId9"/>
    <p:sldId id="290" r:id="rId10"/>
    <p:sldId id="310" r:id="rId11"/>
    <p:sldId id="312" r:id="rId12"/>
    <p:sldId id="307" r:id="rId13"/>
    <p:sldId id="308" r:id="rId14"/>
    <p:sldId id="3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014A"/>
    <a:srgbClr val="D0CFCD"/>
    <a:srgbClr val="004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5" autoAdjust="0"/>
    <p:restoredTop sz="93576" autoAdjust="0"/>
  </p:normalViewPr>
  <p:slideViewPr>
    <p:cSldViewPr snapToGrid="0" showGuides="1">
      <p:cViewPr varScale="1">
        <p:scale>
          <a:sx n="83" d="100"/>
          <a:sy n="83" d="100"/>
        </p:scale>
        <p:origin x="6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66FD6-D2A9-4F00-B491-A99A8AA44ED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F57D8-2956-440C-8FE5-2823967F9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2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57D8-2956-440C-8FE5-2823967F9E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17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57D8-2956-440C-8FE5-2823967F9E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65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57D8-2956-440C-8FE5-2823967F9E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20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57D8-2956-440C-8FE5-2823967F9E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02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57D8-2956-440C-8FE5-2823967F9E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0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communications, security, urban planning, environmental data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57D8-2956-440C-8FE5-2823967F9E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68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57D8-2956-440C-8FE5-2823967F9E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51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57D8-2956-440C-8FE5-2823967F9E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45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57D8-2956-440C-8FE5-2823967F9E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1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57D8-2956-440C-8FE5-2823967F9E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01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57D8-2956-440C-8FE5-2823967F9E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59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57D8-2956-440C-8FE5-2823967F9E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28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57D8-2956-440C-8FE5-2823967F9E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34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47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6ED11D-86B6-41D9-804F-B21E465E6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6525"/>
            <a:ext cx="9144000" cy="1714500"/>
          </a:xfrm>
        </p:spPr>
        <p:txBody>
          <a:bodyPr anchor="b"/>
          <a:lstStyle>
            <a:lvl1pPr algn="ctr">
              <a:defRPr sz="6000" spc="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4DCADE-2A34-4B9D-9987-0330895D7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9125"/>
            <a:ext cx="9144000" cy="1247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3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EA79536-344B-4703-95C3-7F5AD0BFB3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3" y="654528"/>
            <a:ext cx="3540072" cy="77449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45D87C84-1993-43C1-A570-C771C220F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0" y="6162674"/>
            <a:ext cx="4772025" cy="314325"/>
          </a:xfrm>
        </p:spPr>
        <p:txBody>
          <a:bodyPr>
            <a:normAutofit/>
          </a:bodyPr>
          <a:lstStyle>
            <a:lvl1pPr marL="0" indent="0" algn="ctr">
              <a:buNone/>
              <a:defRPr sz="1350" cap="all" baseline="0">
                <a:solidFill>
                  <a:srgbClr val="FFFFFF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B5B0621-5201-4B3C-B3F3-03D9DDA06A71}"/>
              </a:ext>
            </a:extLst>
          </p:cNvPr>
          <p:cNvCxnSpPr/>
          <p:nvPr userDrawn="1"/>
        </p:nvCxnSpPr>
        <p:spPr>
          <a:xfrm>
            <a:off x="1769036" y="2752725"/>
            <a:ext cx="180975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66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CC5EF6-6786-4ED3-B643-2BCA247B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6" y="542925"/>
            <a:ext cx="10544174" cy="11144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8C6537-CD92-4621-BEAC-209C2F46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Dec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802E95-BAFB-4FA5-935D-F153DAC8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Classification of Space Objects Using Machine Learning Methods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6AE8E8-275F-4879-A380-FC69F4F9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F31A79-8F5C-4459-9F47-4F4A56020D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" y="236124"/>
            <a:ext cx="1811848" cy="185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74C6A6-466D-458F-9462-128882D6EF6C}"/>
              </a:ext>
            </a:extLst>
          </p:cNvPr>
          <p:cNvSpPr txBox="1"/>
          <p:nvPr userDrawn="1"/>
        </p:nvSpPr>
        <p:spPr>
          <a:xfrm>
            <a:off x="10410824" y="203200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bg2"/>
                </a:solidFill>
              </a:rPr>
              <a:t>ku.ac.ae</a:t>
            </a:r>
            <a:endParaRPr lang="en-US" sz="850">
              <a:solidFill>
                <a:schemeClr val="bg2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690FDB3-7706-4B32-BD35-532B4AC7ECDA}"/>
              </a:ext>
            </a:extLst>
          </p:cNvPr>
          <p:cNvCxnSpPr/>
          <p:nvPr userDrawn="1"/>
        </p:nvCxnSpPr>
        <p:spPr>
          <a:xfrm>
            <a:off x="383665" y="533400"/>
            <a:ext cx="1146543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3930B2A2-81DA-4F3D-9D9E-46E4F7B938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8625" y="2752725"/>
            <a:ext cx="3714750" cy="35623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xmlns="" id="{F16E22AE-DDB9-4C04-8CBA-FF04F1AFB3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0050" y="2752725"/>
            <a:ext cx="3714750" cy="35623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xmlns="" id="{55F3CFBF-C13C-4A9F-BDDF-0E18286F15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200" y="2752725"/>
            <a:ext cx="3714750" cy="35623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88493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CC5EF6-6786-4ED3-B643-2BCA247B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4" y="1114424"/>
            <a:ext cx="6343651" cy="1438275"/>
          </a:xfrm>
        </p:spPr>
        <p:txBody>
          <a:bodyPr anchor="t" anchorCtr="0"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8C6537-CD92-4621-BEAC-209C2F46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Dec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802E95-BAFB-4FA5-935D-F153DAC8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Classification of Space Objects Using Machine Learning Methods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6AE8E8-275F-4879-A380-FC69F4F9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F31A79-8F5C-4459-9F47-4F4A56020D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" y="236124"/>
            <a:ext cx="1811848" cy="185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74C6A6-466D-458F-9462-128882D6EF6C}"/>
              </a:ext>
            </a:extLst>
          </p:cNvPr>
          <p:cNvSpPr txBox="1"/>
          <p:nvPr userDrawn="1"/>
        </p:nvSpPr>
        <p:spPr>
          <a:xfrm>
            <a:off x="10410824" y="203200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bg2"/>
                </a:solidFill>
              </a:rPr>
              <a:t>ku.ac.ae</a:t>
            </a:r>
            <a:endParaRPr lang="en-US" sz="850">
              <a:solidFill>
                <a:schemeClr val="bg2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690FDB3-7706-4B32-BD35-532B4AC7ECDA}"/>
              </a:ext>
            </a:extLst>
          </p:cNvPr>
          <p:cNvCxnSpPr/>
          <p:nvPr userDrawn="1"/>
        </p:nvCxnSpPr>
        <p:spPr>
          <a:xfrm>
            <a:off x="383665" y="533400"/>
            <a:ext cx="1146543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3930B2A2-81DA-4F3D-9D9E-46E4F7B938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8625" y="2752725"/>
            <a:ext cx="3714750" cy="35623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xmlns="" id="{F16E22AE-DDB9-4C04-8CBA-FF04F1AFB3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0050" y="2752725"/>
            <a:ext cx="3714750" cy="35623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xmlns="" id="{55F3CFBF-C13C-4A9F-BDDF-0E18286F15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200" y="762000"/>
            <a:ext cx="3714750" cy="555307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06654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F25EDB-8165-4C09-A93D-01F9B0F7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049EA8E-5754-4FAF-B3D4-63EA441F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Dec 2019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FF6CD72-BAC2-4994-B821-40432481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Classification of Space Objects Using Machine Learning Methods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93CFAF-562D-445B-846A-E8F71A02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98C825-F06D-4987-81B8-02D493880414}"/>
              </a:ext>
            </a:extLst>
          </p:cNvPr>
          <p:cNvSpPr txBox="1"/>
          <p:nvPr userDrawn="1"/>
        </p:nvSpPr>
        <p:spPr>
          <a:xfrm>
            <a:off x="10410824" y="203200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bg2"/>
                </a:solidFill>
              </a:rPr>
              <a:t>ku.ac.ae</a:t>
            </a:r>
            <a:endParaRPr lang="en-US" sz="85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3464E6B-FB97-4EC4-BBD3-24FE3C8D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" y="236124"/>
            <a:ext cx="1811848" cy="18530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A8822A8-864B-49B0-9C0B-A862217EF3B8}"/>
              </a:ext>
            </a:extLst>
          </p:cNvPr>
          <p:cNvCxnSpPr/>
          <p:nvPr userDrawn="1"/>
        </p:nvCxnSpPr>
        <p:spPr>
          <a:xfrm>
            <a:off x="383665" y="533400"/>
            <a:ext cx="1146543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884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F25EDB-8165-4C09-A93D-01F9B0F7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049EA8E-5754-4FAF-B3D4-63EA441F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 Dec 2019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FF6CD72-BAC2-4994-B821-40432481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Classification of Space Objects Using Machine Learning Methods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93CFAF-562D-445B-846A-E8F71A02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68DD1B-5CD8-424B-8173-19E182143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98C825-F06D-4987-81B8-02D493880414}"/>
              </a:ext>
            </a:extLst>
          </p:cNvPr>
          <p:cNvSpPr txBox="1"/>
          <p:nvPr userDrawn="1"/>
        </p:nvSpPr>
        <p:spPr>
          <a:xfrm>
            <a:off x="10410824" y="203200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tx2"/>
                </a:solidFill>
              </a:rPr>
              <a:t>ku.ac.ae</a:t>
            </a:r>
            <a:endParaRPr lang="en-US" sz="85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3464E6B-FB97-4EC4-BBD3-24FE3C8D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" y="236124"/>
            <a:ext cx="1811847" cy="18530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A8822A8-864B-49B0-9C0B-A862217EF3B8}"/>
              </a:ext>
            </a:extLst>
          </p:cNvPr>
          <p:cNvCxnSpPr/>
          <p:nvPr userDrawn="1"/>
        </p:nvCxnSpPr>
        <p:spPr>
          <a:xfrm>
            <a:off x="383665" y="533400"/>
            <a:ext cx="1146543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85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D94EFBB-C8CA-4201-A903-805856BE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Dec 2019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551DCEB-2462-4151-B7CC-F3EC0D3A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Classification of Space Objects Using Machine Learning Methods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5A57B99-432B-45A8-9216-9BC01B29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5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D0C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F49F49-C197-4276-BA18-25EE44687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04913"/>
            <a:ext cx="10515600" cy="2852737"/>
          </a:xfrm>
        </p:spPr>
        <p:txBody>
          <a:bodyPr anchor="b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04C747-8640-4D13-A1FA-90CDB4EBB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00500"/>
            <a:ext cx="10515600" cy="1584326"/>
          </a:xfrm>
        </p:spPr>
        <p:txBody>
          <a:bodyPr>
            <a:normAutofit/>
          </a:bodyPr>
          <a:lstStyle>
            <a:lvl1pPr marL="0" indent="0" algn="ctr">
              <a:buNone/>
              <a:defRPr sz="38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D46D51-CC51-458D-B7F8-BB8DC09CB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Dec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7397C4-D37A-45E1-B1B8-7100D475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Classification of Space Objects Using Machine Learning Methods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93DD6E-BA6A-445E-B542-43DE3AEB0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65424D6-2475-46D6-A699-3A7CA5F8B1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" y="236124"/>
            <a:ext cx="1811848" cy="185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65327D-BC3D-4548-B6FC-FF18B53D2785}"/>
              </a:ext>
            </a:extLst>
          </p:cNvPr>
          <p:cNvSpPr txBox="1"/>
          <p:nvPr userDrawn="1"/>
        </p:nvSpPr>
        <p:spPr>
          <a:xfrm>
            <a:off x="10410824" y="203200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bg2"/>
                </a:solidFill>
              </a:rPr>
              <a:t>ku.ac.ae</a:t>
            </a:r>
            <a:endParaRPr lang="en-US" sz="85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61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icture Background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F49F49-C197-4276-BA18-25EE44687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52513"/>
            <a:ext cx="10515600" cy="2852737"/>
          </a:xfrm>
        </p:spPr>
        <p:txBody>
          <a:bodyPr anchor="b"/>
          <a:lstStyle>
            <a:lvl1pPr algn="ctr">
              <a:lnSpc>
                <a:spcPct val="100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D46D51-CC51-458D-B7F8-BB8DC09CB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Dec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7397C4-D37A-45E1-B1B8-7100D475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Classification of Space Objects Using Machine Learning Methods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93DD6E-BA6A-445E-B542-43DE3AEB0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65424D6-2475-46D6-A699-3A7CA5F8B1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" y="236124"/>
            <a:ext cx="1811848" cy="185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65327D-BC3D-4548-B6FC-FF18B53D2785}"/>
              </a:ext>
            </a:extLst>
          </p:cNvPr>
          <p:cNvSpPr txBox="1"/>
          <p:nvPr userDrawn="1"/>
        </p:nvSpPr>
        <p:spPr>
          <a:xfrm>
            <a:off x="10410824" y="203200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bg2"/>
                </a:solidFill>
              </a:rPr>
              <a:t>ku.ac.ae</a:t>
            </a:r>
            <a:endParaRPr lang="en-US" sz="85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98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rgbClr val="0047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EA79536-344B-4703-95C3-7F5AD0BFB3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667" y="891158"/>
            <a:ext cx="2368684" cy="518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AD5768-C7B0-4ABF-BE83-522BCD1F6FE5}"/>
              </a:ext>
            </a:extLst>
          </p:cNvPr>
          <p:cNvSpPr txBox="1"/>
          <p:nvPr userDrawn="1"/>
        </p:nvSpPr>
        <p:spPr>
          <a:xfrm>
            <a:off x="752475" y="2545809"/>
            <a:ext cx="10648950" cy="176971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i-FI" sz="11500" b="1" spc="-100" baseline="0" dirty="0" err="1">
                <a:solidFill>
                  <a:srgbClr val="FFFFFF"/>
                </a:solidFill>
                <a:latin typeface="+mj-lt"/>
              </a:rPr>
              <a:t>Thank</a:t>
            </a:r>
            <a:r>
              <a:rPr lang="fi-FI" sz="11500" b="1" spc="-100" baseline="0" dirty="0">
                <a:solidFill>
                  <a:srgbClr val="FFFFFF"/>
                </a:solidFill>
                <a:latin typeface="+mj-lt"/>
              </a:rPr>
              <a:t> </a:t>
            </a:r>
            <a:r>
              <a:rPr lang="fi-FI" sz="11500" b="1" spc="-100" baseline="0" dirty="0" err="1">
                <a:solidFill>
                  <a:srgbClr val="FFFFFF"/>
                </a:solidFill>
                <a:latin typeface="+mj-lt"/>
              </a:rPr>
              <a:t>You</a:t>
            </a:r>
            <a:endParaRPr lang="en-US" sz="11500" b="1" spc="-100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4333D0-73BA-48D2-AA6E-3F2C63C9CA8F}"/>
              </a:ext>
            </a:extLst>
          </p:cNvPr>
          <p:cNvSpPr txBox="1"/>
          <p:nvPr userDrawn="1"/>
        </p:nvSpPr>
        <p:spPr>
          <a:xfrm>
            <a:off x="5181601" y="6146800"/>
            <a:ext cx="1838324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1250" b="1">
                <a:solidFill>
                  <a:srgbClr val="FFFFFF"/>
                </a:solidFill>
              </a:rPr>
              <a:t>ku.ac.ae</a:t>
            </a:r>
            <a:endParaRPr lang="en-US" sz="125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6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eg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6ED11D-86B6-41D9-804F-B21E465E6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6525"/>
            <a:ext cx="9144000" cy="1714500"/>
          </a:xfrm>
        </p:spPr>
        <p:txBody>
          <a:bodyPr anchor="b"/>
          <a:lstStyle>
            <a:lvl1pPr algn="ctr">
              <a:defRPr sz="6000" spc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4DCADE-2A34-4B9D-9987-0330895D7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9125"/>
            <a:ext cx="9144000" cy="1247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3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45D87C84-1993-43C1-A570-C771C220F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0" y="6162674"/>
            <a:ext cx="4772025" cy="314325"/>
          </a:xfrm>
        </p:spPr>
        <p:txBody>
          <a:bodyPr>
            <a:normAutofit/>
          </a:bodyPr>
          <a:lstStyle>
            <a:lvl1pPr marL="0" indent="0" algn="ctr">
              <a:buNone/>
              <a:defRPr sz="1350" cap="all" baseline="0">
                <a:solidFill>
                  <a:schemeClr val="bg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B5B0621-5201-4B3C-B3F3-03D9DDA06A71}"/>
              </a:ext>
            </a:extLst>
          </p:cNvPr>
          <p:cNvCxnSpPr/>
          <p:nvPr userDrawn="1"/>
        </p:nvCxnSpPr>
        <p:spPr>
          <a:xfrm>
            <a:off x="5181600" y="2752725"/>
            <a:ext cx="180975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211BEC-8A05-5048-8010-DA55CE4672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4" y="654528"/>
            <a:ext cx="3540072" cy="77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8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bg>
      <p:bgPr>
        <a:solidFill>
          <a:srgbClr val="0047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B21E90-80D8-4070-8157-51F5D9E9B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6ED11D-86B6-41D9-804F-B21E465E6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6525"/>
            <a:ext cx="9144000" cy="1714500"/>
          </a:xfrm>
        </p:spPr>
        <p:txBody>
          <a:bodyPr anchor="b"/>
          <a:lstStyle>
            <a:lvl1pPr algn="ctr">
              <a:defRPr sz="6000" spc="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4DCADE-2A34-4B9D-9987-0330895D7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9125"/>
            <a:ext cx="9144000" cy="1247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3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45D87C84-1993-43C1-A570-C771C220F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0" y="6162674"/>
            <a:ext cx="4772025" cy="314325"/>
          </a:xfrm>
        </p:spPr>
        <p:txBody>
          <a:bodyPr>
            <a:normAutofit/>
          </a:bodyPr>
          <a:lstStyle>
            <a:lvl1pPr marL="0" indent="0" algn="ctr">
              <a:buNone/>
              <a:defRPr sz="1350" cap="all" baseline="0">
                <a:solidFill>
                  <a:srgbClr val="FFFFFF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4C8DC6-096E-714D-AF28-5869725897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3" y="654528"/>
            <a:ext cx="3540072" cy="7744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1EF1488-91C4-7449-841C-78AF4CE5EB83}"/>
              </a:ext>
            </a:extLst>
          </p:cNvPr>
          <p:cNvCxnSpPr/>
          <p:nvPr userDrawn="1"/>
        </p:nvCxnSpPr>
        <p:spPr>
          <a:xfrm>
            <a:off x="1769036" y="2752725"/>
            <a:ext cx="180975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84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CC5EF6-6786-4ED3-B643-2BCA247B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CB3A0E-D963-4BA4-863C-413B32E51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8C6537-CD92-4621-BEAC-209C2F46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Dec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802E95-BAFB-4FA5-935D-F153DAC8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7024" y="203200"/>
            <a:ext cx="4629151" cy="244475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smtClean="0"/>
              <a:t>Classification of Space Objects Using Machine Learning Methods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6AE8E8-275F-4879-A380-FC69F4F9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F31A79-8F5C-4459-9F47-4F4A56020D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" y="236124"/>
            <a:ext cx="1811848" cy="185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74C6A6-466D-458F-9462-128882D6EF6C}"/>
              </a:ext>
            </a:extLst>
          </p:cNvPr>
          <p:cNvSpPr txBox="1"/>
          <p:nvPr userDrawn="1"/>
        </p:nvSpPr>
        <p:spPr>
          <a:xfrm>
            <a:off x="10410824" y="203200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bg2"/>
                </a:solidFill>
              </a:rPr>
              <a:t>ku.ac.ae</a:t>
            </a:r>
            <a:endParaRPr lang="en-US" sz="850">
              <a:solidFill>
                <a:schemeClr val="bg2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690FDB3-7706-4B32-BD35-532B4AC7ECDA}"/>
              </a:ext>
            </a:extLst>
          </p:cNvPr>
          <p:cNvCxnSpPr/>
          <p:nvPr userDrawn="1"/>
        </p:nvCxnSpPr>
        <p:spPr>
          <a:xfrm>
            <a:off x="383665" y="533400"/>
            <a:ext cx="1146543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79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ortr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CB3A0E-D963-4BA4-863C-413B32E51A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62675" y="1152524"/>
            <a:ext cx="5191124" cy="5162121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8C6537-CD92-4621-BEAC-209C2F46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Dec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802E95-BAFB-4FA5-935D-F153DAC8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Classification of Space Objects Using Machine Learning Methods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6AE8E8-275F-4879-A380-FC69F4F9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F31A79-8F5C-4459-9F47-4F4A56020D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" y="236124"/>
            <a:ext cx="1811848" cy="185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74C6A6-466D-458F-9462-128882D6EF6C}"/>
              </a:ext>
            </a:extLst>
          </p:cNvPr>
          <p:cNvSpPr txBox="1"/>
          <p:nvPr userDrawn="1"/>
        </p:nvSpPr>
        <p:spPr>
          <a:xfrm>
            <a:off x="10410824" y="203200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bg2"/>
                </a:solidFill>
              </a:rPr>
              <a:t>ku.ac.ae</a:t>
            </a:r>
            <a:endParaRPr lang="en-US" sz="850">
              <a:solidFill>
                <a:schemeClr val="bg2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1C1F0F3F-166A-422E-B49B-E35296BC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123950"/>
            <a:ext cx="4419600" cy="519069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385506D-9F69-4855-B473-3BFDAF44ED69}"/>
              </a:ext>
            </a:extLst>
          </p:cNvPr>
          <p:cNvCxnSpPr/>
          <p:nvPr userDrawn="1"/>
        </p:nvCxnSpPr>
        <p:spPr>
          <a:xfrm>
            <a:off x="383665" y="533400"/>
            <a:ext cx="1146543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09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48BB98-3A1E-4BA6-A18A-C711FCA9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F5B3EF-8293-4FA5-B31C-91F5BA7D4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0800" y="1868400"/>
            <a:ext cx="4680000" cy="444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6ED27-71A5-4DAD-A199-5EA0A05E7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7500" y="1868400"/>
            <a:ext cx="4680000" cy="444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6C24C3-5F25-4ACD-A2D4-0198F4B9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Dec 2019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61D6D0-37D4-42A5-B774-5A583D84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Classification of Space Objects Using Machine Learning Methods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B79724-736B-42D4-9FC2-BBF87F43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A8462DF-95A9-4839-9F28-1A83BCE28186}"/>
              </a:ext>
            </a:extLst>
          </p:cNvPr>
          <p:cNvSpPr txBox="1"/>
          <p:nvPr userDrawn="1"/>
        </p:nvSpPr>
        <p:spPr>
          <a:xfrm>
            <a:off x="10410824" y="203200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bg2"/>
                </a:solidFill>
              </a:rPr>
              <a:t>ku.ac.ae</a:t>
            </a:r>
            <a:endParaRPr lang="en-US" sz="850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DB1926-9526-4026-8069-F153FB78BD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" y="236124"/>
            <a:ext cx="1811848" cy="18530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B93EDA0-B8B5-41ED-80CE-BFDA6DF8FC4B}"/>
              </a:ext>
            </a:extLst>
          </p:cNvPr>
          <p:cNvCxnSpPr/>
          <p:nvPr userDrawn="1"/>
        </p:nvCxnSpPr>
        <p:spPr>
          <a:xfrm>
            <a:off x="383665" y="533400"/>
            <a:ext cx="1146543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4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48BB98-3A1E-4BA6-A18A-C711FCA9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F5B3EF-8293-4FA5-B31C-91F5BA7D4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0800" y="2352674"/>
            <a:ext cx="4680000" cy="3965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6ED27-71A5-4DAD-A199-5EA0A05E7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7500" y="2352674"/>
            <a:ext cx="4680000" cy="3965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6C24C3-5F25-4ACD-A2D4-0198F4B9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Dec 2019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61D6D0-37D4-42A5-B774-5A583D84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Classification of Space Objects Using Machine Learning Methods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B79724-736B-42D4-9FC2-BBF87F43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E4673FD0-9E13-4C1A-B859-688309735A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60800" y="1868399"/>
            <a:ext cx="4680000" cy="379501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E81F1501-AF73-4AAC-9FF0-0767311D3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0" y="1868399"/>
            <a:ext cx="4687888" cy="379501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ADE178B-FD49-4EE2-9A05-5F6BE0A0483C}"/>
              </a:ext>
            </a:extLst>
          </p:cNvPr>
          <p:cNvSpPr txBox="1"/>
          <p:nvPr userDrawn="1"/>
        </p:nvSpPr>
        <p:spPr>
          <a:xfrm>
            <a:off x="10410824" y="203200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bg2"/>
                </a:solidFill>
              </a:rPr>
              <a:t>ku.ac.ae</a:t>
            </a:r>
            <a:endParaRPr lang="en-US" sz="850">
              <a:solidFill>
                <a:schemeClr val="bg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8D110D8-F82F-4692-8B00-F633DEF1A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" y="236124"/>
            <a:ext cx="1811848" cy="18530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132C51C-6D36-4A71-A1DB-6C92A35CA313}"/>
              </a:ext>
            </a:extLst>
          </p:cNvPr>
          <p:cNvCxnSpPr/>
          <p:nvPr userDrawn="1"/>
        </p:nvCxnSpPr>
        <p:spPr>
          <a:xfrm>
            <a:off x="383665" y="533400"/>
            <a:ext cx="1146543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71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>
            <a:extLst>
              <a:ext uri="{FF2B5EF4-FFF2-40B4-BE49-F238E27FC236}">
                <a16:creationId xmlns:a16="http://schemas.microsoft.com/office/drawing/2014/main" xmlns="" id="{F29153F9-78D4-4D70-B44A-4B9B91D91CB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62675" y="771525"/>
            <a:ext cx="5638800" cy="5534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CC5EF6-6786-4ED3-B643-2BCA247B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542925"/>
            <a:ext cx="4181476" cy="1114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CB3A0E-D963-4BA4-863C-413B32E51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075" y="1866900"/>
            <a:ext cx="4181476" cy="444817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8C6537-CD92-4621-BEAC-209C2F46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Dec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802E95-BAFB-4FA5-935D-F153DAC8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Classification of Space Objects Using Machine Learning Methods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6AE8E8-275F-4879-A380-FC69F4F9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C296D0-EF25-4659-9A29-DE874EE0BD57}"/>
              </a:ext>
            </a:extLst>
          </p:cNvPr>
          <p:cNvSpPr txBox="1"/>
          <p:nvPr userDrawn="1"/>
        </p:nvSpPr>
        <p:spPr>
          <a:xfrm>
            <a:off x="10410824" y="203200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bg2"/>
                </a:solidFill>
              </a:rPr>
              <a:t>ku.ac.ae</a:t>
            </a:r>
            <a:endParaRPr lang="en-US" sz="850">
              <a:solidFill>
                <a:schemeClr val="bg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72D0369-8EEE-446D-A24C-9E71B18567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" y="236124"/>
            <a:ext cx="1811848" cy="18530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DF66C09-963E-47DD-8166-11F0934BF635}"/>
              </a:ext>
            </a:extLst>
          </p:cNvPr>
          <p:cNvCxnSpPr/>
          <p:nvPr userDrawn="1"/>
        </p:nvCxnSpPr>
        <p:spPr>
          <a:xfrm>
            <a:off x="383665" y="533400"/>
            <a:ext cx="1146543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43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CC5EF6-6786-4ED3-B643-2BCA247B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542925"/>
            <a:ext cx="4181476" cy="1114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CB3A0E-D963-4BA4-863C-413B32E51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075" y="1866900"/>
            <a:ext cx="4181476" cy="4448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8C6537-CD92-4621-BEAC-209C2F46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Dec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802E95-BAFB-4FA5-935D-F153DAC8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7025" y="203200"/>
            <a:ext cx="4344658" cy="244475"/>
          </a:xfrm>
        </p:spPr>
        <p:txBody>
          <a:bodyPr/>
          <a:lstStyle/>
          <a:p>
            <a:r>
              <a:rPr lang="en-GB" smtClean="0"/>
              <a:t>Classification of Space Objects Using Machine Learning Methods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6AE8E8-275F-4879-A380-FC69F4F9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E416A-BFDB-410E-9AC9-671259E5DA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2675" y="771525"/>
            <a:ext cx="5638800" cy="55340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72D0369-8EEE-446D-A24C-9E71B18567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" y="236124"/>
            <a:ext cx="1811848" cy="18530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DF66C09-963E-47DD-8166-11F0934BF635}"/>
              </a:ext>
            </a:extLst>
          </p:cNvPr>
          <p:cNvCxnSpPr/>
          <p:nvPr userDrawn="1"/>
        </p:nvCxnSpPr>
        <p:spPr>
          <a:xfrm>
            <a:off x="383665" y="533400"/>
            <a:ext cx="1146543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59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7564FE-F745-443F-8321-B0EFD169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4" y="542925"/>
            <a:ext cx="9991725" cy="111442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911581-2B37-40B3-825A-043921DFB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4" y="1866900"/>
            <a:ext cx="9991725" cy="44481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A172D0-FD25-45C4-A82E-F4094DCDE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86725" y="203200"/>
            <a:ext cx="1733550" cy="2444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5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12 Dec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B18871-7BC3-4A13-9CC9-B9A1DB22F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7025" y="203200"/>
            <a:ext cx="4114800" cy="2444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5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Classification of Space Objects Using Machine Learning Methods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EA17DA-0D3F-410F-A9AA-3171ED151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349" y="203200"/>
            <a:ext cx="523875" cy="2444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50">
                <a:solidFill>
                  <a:schemeClr val="bg2"/>
                </a:solidFill>
              </a:defRPr>
            </a:lvl1pPr>
          </a:lstStyle>
          <a:p>
            <a:fld id="{1E68DD1B-5CD8-424B-8173-19E182143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C18493A-1FC9-483C-BC41-405831F9D965}"/>
              </a:ext>
            </a:extLst>
          </p:cNvPr>
          <p:cNvSpPr txBox="1"/>
          <p:nvPr userDrawn="1"/>
        </p:nvSpPr>
        <p:spPr>
          <a:xfrm>
            <a:off x="10410824" y="203200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bg2"/>
                </a:solidFill>
              </a:rPr>
              <a:t>ku.ac.ae</a:t>
            </a:r>
            <a:endParaRPr lang="en-US" sz="85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5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8" r:id="rId3"/>
    <p:sldLayoutId id="2147483650" r:id="rId4"/>
    <p:sldLayoutId id="2147483662" r:id="rId5"/>
    <p:sldLayoutId id="2147483652" r:id="rId6"/>
    <p:sldLayoutId id="2147483661" r:id="rId7"/>
    <p:sldLayoutId id="2147483663" r:id="rId8"/>
    <p:sldLayoutId id="2147483660" r:id="rId9"/>
    <p:sldLayoutId id="2147483664" r:id="rId10"/>
    <p:sldLayoutId id="2147483665" r:id="rId11"/>
    <p:sldLayoutId id="2147483654" r:id="rId12"/>
    <p:sldLayoutId id="2147483671" r:id="rId13"/>
    <p:sldLayoutId id="2147483655" r:id="rId14"/>
    <p:sldLayoutId id="2147483651" r:id="rId15"/>
    <p:sldLayoutId id="2147483666" r:id="rId16"/>
    <p:sldLayoutId id="2147483667" r:id="rId1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spc="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85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18097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8097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18097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B43ABC-9A46-4327-BF74-FE0C643DC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799" y="2133600"/>
            <a:ext cx="9296401" cy="1459076"/>
          </a:xfrm>
        </p:spPr>
        <p:txBody>
          <a:bodyPr>
            <a:normAutofit/>
          </a:bodyPr>
          <a:lstStyle/>
          <a:p>
            <a:r>
              <a:rPr lang="en-GB" sz="4400" dirty="0"/>
              <a:t>Classification of Space Objects Using Machine Learning Methods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96F05C-E8E5-40A0-96E2-70DA59031E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728" y="6171062"/>
            <a:ext cx="1302985" cy="298749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12 </a:t>
            </a:r>
            <a:r>
              <a:rPr lang="en-GB" dirty="0" smtClean="0">
                <a:solidFill>
                  <a:schemeClr val="tx1"/>
                </a:solidFill>
              </a:rPr>
              <a:t>Dec </a:t>
            </a:r>
            <a:r>
              <a:rPr lang="en-GB" dirty="0" smtClean="0">
                <a:solidFill>
                  <a:schemeClr val="tx1"/>
                </a:solidFill>
              </a:rPr>
              <a:t>2019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5" name="Google Shape;87;p13"/>
          <p:cNvSpPr txBox="1">
            <a:spLocks/>
          </p:cNvSpPr>
          <p:nvPr/>
        </p:nvSpPr>
        <p:spPr>
          <a:xfrm>
            <a:off x="0" y="4343400"/>
            <a:ext cx="12192000" cy="2514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Mahmoud Khalil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Dr. Elena </a:t>
            </a:r>
            <a:r>
              <a:rPr lang="en-US" sz="2000" dirty="0" err="1" smtClean="0">
                <a:solidFill>
                  <a:schemeClr val="tx1"/>
                </a:solidFill>
              </a:rPr>
              <a:t>Fantino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Prof. </a:t>
            </a:r>
            <a:r>
              <a:rPr lang="en-US" sz="2000" dirty="0" err="1" smtClean="0">
                <a:solidFill>
                  <a:schemeClr val="tx1"/>
                </a:solidFill>
              </a:rPr>
              <a:t>Panos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Liatsis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Khalifa University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Abu Dhabi, UAE</a:t>
            </a:r>
          </a:p>
        </p:txBody>
      </p:sp>
    </p:spTree>
    <p:extLst>
      <p:ext uri="{BB962C8B-B14F-4D97-AF65-F5344CB8AC3E}">
        <p14:creationId xmlns:p14="http://schemas.microsoft.com/office/powerpoint/2010/main" val="31986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DAE0E4-85DE-4F16-91DA-63A23F73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72" y="722538"/>
            <a:ext cx="8831465" cy="75927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2B48B6-5880-4AD0-87AA-3CD2E064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Dec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28C420-638A-4D4C-9B72-8A32B09A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Classification of Space Objects Using Machine Learning Methods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918707-6809-45DB-87A9-B541AB55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746667"/>
              </p:ext>
            </p:extLst>
          </p:nvPr>
        </p:nvGraphicFramePr>
        <p:xfrm>
          <a:off x="490714" y="2529837"/>
          <a:ext cx="7148407" cy="3703393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688571"/>
                <a:gridCol w="852689"/>
                <a:gridCol w="852689"/>
                <a:gridCol w="672777"/>
                <a:gridCol w="704452"/>
                <a:gridCol w="704452"/>
                <a:gridCol w="672777"/>
              </a:tblGrid>
              <a:tr h="188186">
                <a:tc rowSpan="2">
                  <a:txBody>
                    <a:bodyPr/>
                    <a:lstStyle/>
                    <a:p>
                      <a:pPr marL="144145" marR="71755"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Classifier</a:t>
                      </a:r>
                      <a:endParaRPr lang="en-GB" sz="13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144145" marR="71755" algn="ctr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Original</a:t>
                      </a:r>
                      <a:endParaRPr lang="en-GB" sz="13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44145" marR="71755" algn="ctr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Original + PCA</a:t>
                      </a:r>
                      <a:endParaRPr lang="en-GB" sz="13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726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71755" algn="ctr"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effectLst/>
                        </a:rPr>
                        <a:t>Acc</a:t>
                      </a:r>
                      <a:endParaRPr lang="en-GB" sz="1500" b="1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effectLst/>
                        </a:rPr>
                        <a:t>Prec</a:t>
                      </a:r>
                      <a:endParaRPr lang="en-GB" sz="1500" b="1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71755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Rec</a:t>
                      </a:r>
                      <a:endParaRPr lang="en-GB" sz="1500" b="1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effectLst/>
                        </a:rPr>
                        <a:t>Acc</a:t>
                      </a:r>
                      <a:endParaRPr lang="en-GB" sz="1500" b="1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effectLst/>
                        </a:rPr>
                        <a:t>Prec</a:t>
                      </a:r>
                      <a:endParaRPr lang="en-GB" sz="1500" b="1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71755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Rec</a:t>
                      </a:r>
                      <a:endParaRPr lang="en-GB" sz="1500" b="1" i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1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Linear Discriminant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71.2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41.3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37.0</a:t>
                      </a: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70.5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57.0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33.8</a:t>
                      </a: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1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Decision Tree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71.0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50.4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34.9</a:t>
                      </a: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70.5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47.5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33.4</a:t>
                      </a: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1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Naïve Bayes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55.0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38.8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39.7</a:t>
                      </a: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67.3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39.5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35.9</a:t>
                      </a: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1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SVM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72.0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85.4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35.5</a:t>
                      </a: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70.6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90.2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33.4</a:t>
                      </a: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1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k-NN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69.7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60.9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37.0</a:t>
                      </a: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68.7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51.4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35.2</a:t>
                      </a: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1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Ensemble - Bagged Trees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72.2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77.7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37.7</a:t>
                      </a: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68.3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40.9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35.4</a:t>
                      </a: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15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</a:rPr>
                        <a:t>Ensemble - Subspace k-NN</a:t>
                      </a:r>
                      <a:endParaRPr lang="en-GB" sz="1300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68.8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42.7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36.2</a:t>
                      </a: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66.6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38.7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35.3</a:t>
                      </a: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158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Feedforward NN</a:t>
                      </a:r>
                      <a:endParaRPr lang="en-GB" sz="13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73.6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68.3</a:t>
                      </a: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40.5</a:t>
                      </a: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70.6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33.4</a:t>
                      </a: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Flowchart: Process 12"/>
          <p:cNvSpPr/>
          <p:nvPr/>
        </p:nvSpPr>
        <p:spPr>
          <a:xfrm>
            <a:off x="7090489" y="1675655"/>
            <a:ext cx="1273215" cy="535107"/>
          </a:xfrm>
          <a:prstGeom prst="flowChart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Satellite</a:t>
            </a:r>
            <a:endParaRPr lang="en-GB" dirty="0"/>
          </a:p>
        </p:txBody>
      </p:sp>
      <p:sp>
        <p:nvSpPr>
          <p:cNvPr id="14" name="Flowchart: Process 13"/>
          <p:cNvSpPr/>
          <p:nvPr/>
        </p:nvSpPr>
        <p:spPr>
          <a:xfrm>
            <a:off x="8689060" y="1675655"/>
            <a:ext cx="1537655" cy="535107"/>
          </a:xfrm>
          <a:prstGeom prst="flowChart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Rocket Body</a:t>
            </a:r>
            <a:endParaRPr lang="en-GB" dirty="0"/>
          </a:p>
        </p:txBody>
      </p:sp>
      <p:sp>
        <p:nvSpPr>
          <p:cNvPr id="15" name="Flowchart: Process 14"/>
          <p:cNvSpPr/>
          <p:nvPr/>
        </p:nvSpPr>
        <p:spPr>
          <a:xfrm>
            <a:off x="10552071" y="1675655"/>
            <a:ext cx="1273215" cy="535107"/>
          </a:xfrm>
          <a:prstGeom prst="flowChart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Debris</a:t>
            </a:r>
            <a:endParaRPr lang="en-GB" dirty="0"/>
          </a:p>
        </p:txBody>
      </p:sp>
      <p:cxnSp>
        <p:nvCxnSpPr>
          <p:cNvPr id="17" name="Elbow Connector 16"/>
          <p:cNvCxnSpPr/>
          <p:nvPr/>
        </p:nvCxnSpPr>
        <p:spPr>
          <a:xfrm>
            <a:off x="9421792" y="1273215"/>
            <a:ext cx="1794076" cy="208602"/>
          </a:xfrm>
          <a:prstGeom prst="bentConnector3">
            <a:avLst>
              <a:gd name="adj1" fmla="val 9967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0800000" flipV="1">
            <a:off x="7685590" y="1273215"/>
            <a:ext cx="1736202" cy="208602"/>
          </a:xfrm>
          <a:prstGeom prst="bentConnector3">
            <a:avLst>
              <a:gd name="adj1" fmla="val 10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421792" y="1064871"/>
            <a:ext cx="0" cy="5324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030513" y="647186"/>
            <a:ext cx="1288317" cy="284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850" dirty="0" smtClean="0"/>
              <a:t>Classify</a:t>
            </a:r>
          </a:p>
        </p:txBody>
      </p:sp>
      <p:pic>
        <p:nvPicPr>
          <p:cNvPr id="16" name="Picture 15"/>
          <p:cNvPicPr/>
          <p:nvPr/>
        </p:nvPicPr>
        <p:blipFill rotWithShape="1">
          <a:blip r:embed="rId3"/>
          <a:srcRect l="6156" t="16279" r="7196" b="4385"/>
          <a:stretch/>
        </p:blipFill>
        <p:spPr bwMode="auto">
          <a:xfrm>
            <a:off x="7777019" y="2404599"/>
            <a:ext cx="4291733" cy="41716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DAE0E4-85DE-4F16-91DA-63A23F73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72" y="722538"/>
            <a:ext cx="8831465" cy="75927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Results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2B48B6-5880-4AD0-87AA-3CD2E064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Dec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28C420-638A-4D4C-9B72-8A32B09A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Classification of Space Objects Using Machine Learning Methods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918707-6809-45DB-87A9-B541AB55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220653"/>
              </p:ext>
            </p:extLst>
          </p:nvPr>
        </p:nvGraphicFramePr>
        <p:xfrm>
          <a:off x="490714" y="2529837"/>
          <a:ext cx="6874736" cy="3613929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688571"/>
                <a:gridCol w="708252"/>
                <a:gridCol w="708252"/>
                <a:gridCol w="680380"/>
                <a:gridCol w="708252"/>
                <a:gridCol w="708252"/>
                <a:gridCol w="672777"/>
              </a:tblGrid>
              <a:tr h="188186">
                <a:tc rowSpan="2">
                  <a:txBody>
                    <a:bodyPr/>
                    <a:lstStyle/>
                    <a:p>
                      <a:pPr marL="144145" marR="71755"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Classifier</a:t>
                      </a:r>
                      <a:endParaRPr lang="en-GB" sz="13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144145" marR="71755" algn="ctr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SMOTE</a:t>
                      </a:r>
                      <a:endParaRPr lang="en-GB" sz="13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44145" marR="71755" algn="ctr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SMOTE + PCA</a:t>
                      </a:r>
                      <a:endParaRPr lang="en-GB" sz="13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831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71755" algn="ctr"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effectLst/>
                        </a:rPr>
                        <a:t>Acc</a:t>
                      </a:r>
                      <a:endParaRPr lang="en-GB" sz="1500" b="1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effectLst/>
                        </a:rPr>
                        <a:t>Prec</a:t>
                      </a:r>
                      <a:endParaRPr lang="en-GB" sz="1500" b="1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71755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Rec</a:t>
                      </a:r>
                      <a:endParaRPr lang="en-GB" sz="1500" b="1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effectLst/>
                        </a:rPr>
                        <a:t>Acc</a:t>
                      </a:r>
                      <a:endParaRPr lang="en-GB" sz="1500" b="1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71755" algn="ctr"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effectLst/>
                        </a:rPr>
                        <a:t>Prec</a:t>
                      </a:r>
                      <a:endParaRPr lang="en-GB" sz="1500" b="1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71755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Rec</a:t>
                      </a:r>
                      <a:endParaRPr lang="en-GB" sz="1500" b="1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1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Linear Discriminant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59.2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58.9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59.2</a:t>
                      </a: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49.6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49.5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49.6</a:t>
                      </a:r>
                    </a:p>
                  </a:txBody>
                  <a:tcPr marL="68580" marR="68580" marT="0" marB="0" anchor="ctr"/>
                </a:tc>
              </a:tr>
              <a:tr h="341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Decision Tree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49.6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49.3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49.6</a:t>
                      </a: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42.8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43.0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42.8</a:t>
                      </a:r>
                    </a:p>
                  </a:txBody>
                  <a:tcPr marL="68580" marR="68580" marT="0" marB="0" anchor="ctr"/>
                </a:tc>
              </a:tr>
              <a:tr h="341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Naïve Bayes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49.6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50.5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49.6</a:t>
                      </a: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45.2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44.9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45.2</a:t>
                      </a:r>
                    </a:p>
                  </a:txBody>
                  <a:tcPr marL="68580" marR="68580" marT="0" marB="0" anchor="ctr"/>
                </a:tc>
              </a:tr>
              <a:tr h="341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SVM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88.3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89.6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88.3</a:t>
                      </a: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51.5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51.9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51.5</a:t>
                      </a:r>
                    </a:p>
                  </a:txBody>
                  <a:tcPr marL="68580" marR="68580" marT="0" marB="0" anchor="ctr"/>
                </a:tc>
              </a:tr>
              <a:tr h="341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k-NN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80.9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83.1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80.9</a:t>
                      </a: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70.3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70.2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70.7</a:t>
                      </a:r>
                    </a:p>
                  </a:txBody>
                  <a:tcPr marL="68580" marR="68580" marT="0" marB="0" anchor="ctr"/>
                </a:tc>
              </a:tr>
              <a:tr h="341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Ensemble - Bagged Trees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85.0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84.8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85.0</a:t>
                      </a: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75.9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75.6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75.9</a:t>
                      </a:r>
                    </a:p>
                  </a:txBody>
                  <a:tcPr marL="68580" marR="68580" marT="0" marB="0" anchor="ctr"/>
                </a:tc>
              </a:tr>
              <a:tr h="3415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</a:rPr>
                        <a:t>Ensemble - Subspace k-NN</a:t>
                      </a:r>
                      <a:endParaRPr lang="en-GB" sz="1300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83.3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83.7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83.3</a:t>
                      </a: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71.0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70.7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71.0</a:t>
                      </a:r>
                    </a:p>
                  </a:txBody>
                  <a:tcPr marL="68580" marR="68580" marT="0" marB="0" anchor="ctr"/>
                </a:tc>
              </a:tr>
              <a:tr h="34158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Feedforward NN</a:t>
                      </a:r>
                      <a:endParaRPr lang="en-GB" sz="13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85.6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85.5</a:t>
                      </a: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85.6</a:t>
                      </a: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50.2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49.9</a:t>
                      </a: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50.2</a:t>
                      </a: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Flowchart: Process 12"/>
          <p:cNvSpPr/>
          <p:nvPr/>
        </p:nvSpPr>
        <p:spPr>
          <a:xfrm>
            <a:off x="7090489" y="1675655"/>
            <a:ext cx="1273215" cy="535107"/>
          </a:xfrm>
          <a:prstGeom prst="flowChart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Satellite</a:t>
            </a:r>
            <a:endParaRPr lang="en-GB" dirty="0"/>
          </a:p>
        </p:txBody>
      </p:sp>
      <p:sp>
        <p:nvSpPr>
          <p:cNvPr id="14" name="Flowchart: Process 13"/>
          <p:cNvSpPr/>
          <p:nvPr/>
        </p:nvSpPr>
        <p:spPr>
          <a:xfrm>
            <a:off x="8689060" y="1675655"/>
            <a:ext cx="1537655" cy="535107"/>
          </a:xfrm>
          <a:prstGeom prst="flowChart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Rocket Body</a:t>
            </a:r>
            <a:endParaRPr lang="en-GB" dirty="0"/>
          </a:p>
        </p:txBody>
      </p:sp>
      <p:sp>
        <p:nvSpPr>
          <p:cNvPr id="15" name="Flowchart: Process 14"/>
          <p:cNvSpPr/>
          <p:nvPr/>
        </p:nvSpPr>
        <p:spPr>
          <a:xfrm>
            <a:off x="10552071" y="1675655"/>
            <a:ext cx="1273215" cy="535107"/>
          </a:xfrm>
          <a:prstGeom prst="flowChart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Debris</a:t>
            </a:r>
            <a:endParaRPr lang="en-GB" dirty="0"/>
          </a:p>
        </p:txBody>
      </p:sp>
      <p:cxnSp>
        <p:nvCxnSpPr>
          <p:cNvPr id="17" name="Elbow Connector 16"/>
          <p:cNvCxnSpPr/>
          <p:nvPr/>
        </p:nvCxnSpPr>
        <p:spPr>
          <a:xfrm>
            <a:off x="9421792" y="1273215"/>
            <a:ext cx="1794076" cy="208602"/>
          </a:xfrm>
          <a:prstGeom prst="bentConnector3">
            <a:avLst>
              <a:gd name="adj1" fmla="val 9967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0800000" flipV="1">
            <a:off x="7685590" y="1273215"/>
            <a:ext cx="1736202" cy="208602"/>
          </a:xfrm>
          <a:prstGeom prst="bentConnector3">
            <a:avLst>
              <a:gd name="adj1" fmla="val 10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421792" y="1064871"/>
            <a:ext cx="0" cy="5324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030513" y="647186"/>
            <a:ext cx="1288317" cy="284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850" dirty="0" smtClean="0"/>
              <a:t>Classify</a:t>
            </a:r>
          </a:p>
        </p:txBody>
      </p:sp>
      <p:pic>
        <p:nvPicPr>
          <p:cNvPr id="16" name="Picture 15"/>
          <p:cNvPicPr/>
          <p:nvPr/>
        </p:nvPicPr>
        <p:blipFill rotWithShape="1">
          <a:blip r:embed="rId3"/>
          <a:srcRect l="6866" t="13893" r="8380" b="4693"/>
          <a:stretch/>
        </p:blipFill>
        <p:spPr bwMode="auto">
          <a:xfrm>
            <a:off x="7641213" y="2404599"/>
            <a:ext cx="4184073" cy="409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80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DAE0E4-85DE-4F16-91DA-63A23F73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72" y="722538"/>
            <a:ext cx="8831465" cy="75927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94C429-305C-4CC4-9AAC-45E533DB8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72" y="1866900"/>
            <a:ext cx="10140042" cy="4448175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en-GB" sz="2000" dirty="0" smtClean="0"/>
              <a:t>The classifiers were unable </a:t>
            </a:r>
            <a:r>
              <a:rPr lang="en-GB" sz="2000" dirty="0"/>
              <a:t>to learn most pattern vectors from class 3, which were incorrectly classified as belonging to classes 2 and 3.</a:t>
            </a:r>
            <a:endParaRPr lang="en-GB" sz="2000" dirty="0" smtClean="0"/>
          </a:p>
          <a:p>
            <a:pPr lvl="1">
              <a:lnSpc>
                <a:spcPct val="150000"/>
              </a:lnSpc>
            </a:pPr>
            <a:r>
              <a:rPr lang="en-GB" sz="2000" dirty="0"/>
              <a:t>There is a marked improvement in performance for five of ML classifiers, however, performance degraded for the remaining classifiers. </a:t>
            </a:r>
            <a:r>
              <a:rPr lang="en-GB" sz="2000" dirty="0" smtClean="0"/>
              <a:t>T</a:t>
            </a:r>
            <a:r>
              <a:rPr lang="en-US" sz="2000" dirty="0" smtClean="0"/>
              <a:t>here </a:t>
            </a:r>
            <a:r>
              <a:rPr lang="en-US" sz="2000" dirty="0"/>
              <a:t>is approximately 15% improvement </a:t>
            </a:r>
            <a:r>
              <a:rPr lang="en-US" sz="2000" dirty="0" smtClean="0"/>
              <a:t>of </a:t>
            </a:r>
            <a:r>
              <a:rPr lang="en-US" sz="2000" dirty="0"/>
              <a:t>the top performing classifier, </a:t>
            </a:r>
            <a:r>
              <a:rPr lang="en-US" sz="2000" dirty="0" smtClean="0"/>
              <a:t>SVM.</a:t>
            </a:r>
            <a:endParaRPr lang="en-GB" sz="2000" dirty="0" smtClean="0"/>
          </a:p>
          <a:p>
            <a:pPr lvl="1">
              <a:lnSpc>
                <a:spcPct val="150000"/>
              </a:lnSpc>
            </a:pPr>
            <a:r>
              <a:rPr lang="en-GB" sz="2000" dirty="0"/>
              <a:t>There is a clear decrease in the average classification </a:t>
            </a:r>
            <a:r>
              <a:rPr lang="en-GB" sz="2000" dirty="0" smtClean="0"/>
              <a:t>performance after using PCA.</a:t>
            </a:r>
            <a:endParaRPr lang="en-GB" sz="2000" dirty="0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2B48B6-5880-4AD0-87AA-3CD2E064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Dec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28C420-638A-4D4C-9B72-8A32B09A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Classification of Space Objects Using Machine Learning Methods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918707-6809-45DB-87A9-B541AB55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DAE0E4-85DE-4F16-91DA-63A23F73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72" y="722538"/>
            <a:ext cx="8831465" cy="75927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Further Work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94C429-305C-4CC4-9AAC-45E533DB8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72" y="1866900"/>
            <a:ext cx="10140042" cy="44481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/>
              <a:t>Different feature extraction methods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Deep Learning approach: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Convolutional Neural Networks (CNN) – 1D or 2D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Recurrent Neural Networks (RNN) – LSTM (Long Short-Term Memory)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Addressing class imbalance: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Cost-sensitive classifiers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Ensemble models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2B48B6-5880-4AD0-87AA-3CD2E064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Dec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28C420-638A-4D4C-9B72-8A32B09A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Classification of Space Objects Using Machine Learning Methods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918707-6809-45DB-87A9-B541AB55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003728" y="2915422"/>
            <a:ext cx="9991725" cy="1114425"/>
          </a:xfrm>
        </p:spPr>
        <p:txBody>
          <a:bodyPr>
            <a:noAutofit/>
          </a:bodyPr>
          <a:lstStyle/>
          <a:p>
            <a:pPr algn="ctr"/>
            <a:r>
              <a:rPr lang="en-GB" sz="9600" dirty="0" smtClean="0"/>
              <a:t>Thank you</a:t>
            </a:r>
            <a:endParaRPr lang="en-GB" sz="9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Dec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Classification of Space Objects Using Machine Learning Methods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0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DAE0E4-85DE-4F16-91DA-63A23F73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72" y="722538"/>
            <a:ext cx="6540953" cy="75927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Overview </a:t>
            </a:r>
            <a:r>
              <a:rPr lang="en-US" sz="3200" dirty="0" smtClean="0"/>
              <a:t>o</a:t>
            </a:r>
            <a:r>
              <a:rPr lang="en-GB" sz="3200" dirty="0" smtClean="0"/>
              <a:t>n </a:t>
            </a:r>
            <a:r>
              <a:rPr lang="en-US" sz="3200" dirty="0" smtClean="0"/>
              <a:t>Space Objects (SOs)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94C429-305C-4CC4-9AAC-45E533DB8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72" y="1866900"/>
            <a:ext cx="10140042" cy="44481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Satellites are used in many applications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Number </a:t>
            </a:r>
            <a:r>
              <a:rPr lang="en-US" sz="2000" dirty="0"/>
              <a:t>of space </a:t>
            </a:r>
            <a:r>
              <a:rPr lang="en-US" sz="2000" dirty="0" smtClean="0"/>
              <a:t>objects is increasing, (</a:t>
            </a:r>
            <a:r>
              <a:rPr lang="en-GB" sz="2000" dirty="0" smtClean="0"/>
              <a:t>and </a:t>
            </a:r>
            <a:r>
              <a:rPr lang="en-GB" sz="2000" dirty="0"/>
              <a:t>number of </a:t>
            </a:r>
            <a:r>
              <a:rPr lang="en-GB" sz="2000" dirty="0" smtClean="0"/>
              <a:t>collisions)</a:t>
            </a:r>
            <a:endParaRPr lang="en-GB" sz="2000" dirty="0"/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over 22,000 as in July 2019 (European Space Agency)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Understanding SO population is important to:</a:t>
            </a:r>
          </a:p>
          <a:p>
            <a:pPr lvl="1">
              <a:lnSpc>
                <a:spcPct val="150000"/>
              </a:lnSpc>
            </a:pPr>
            <a:r>
              <a:rPr lang="en-GB" sz="1800" dirty="0"/>
              <a:t>Identify </a:t>
            </a:r>
            <a:r>
              <a:rPr lang="en-GB" sz="1800" dirty="0" smtClean="0"/>
              <a:t>space objects</a:t>
            </a:r>
          </a:p>
          <a:p>
            <a:pPr lvl="1">
              <a:lnSpc>
                <a:spcPct val="150000"/>
              </a:lnSpc>
            </a:pPr>
            <a:r>
              <a:rPr lang="en-GB" sz="1800" dirty="0" err="1" smtClean="0"/>
              <a:t>Maneuvering</a:t>
            </a:r>
            <a:r>
              <a:rPr lang="en-GB" sz="1800" dirty="0" smtClean="0"/>
              <a:t> </a:t>
            </a:r>
            <a:r>
              <a:rPr lang="en-GB" sz="1800" dirty="0"/>
              <a:t>&amp; collision </a:t>
            </a:r>
            <a:r>
              <a:rPr lang="en-GB" sz="1800" dirty="0" smtClean="0"/>
              <a:t>avoidance</a:t>
            </a:r>
            <a:endParaRPr lang="en-GB" sz="1800" dirty="0"/>
          </a:p>
          <a:p>
            <a:pPr lvl="1">
              <a:lnSpc>
                <a:spcPct val="150000"/>
              </a:lnSpc>
            </a:pPr>
            <a:endParaRPr lang="en-US" sz="1800" dirty="0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2B48B6-5880-4AD0-87AA-3CD2E064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Dec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28C420-638A-4D4C-9B72-8A32B09A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Classification of Space Objects Using Machine Learning Methods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918707-6809-45DB-87A9-B541AB55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Picture 4" descr="Image result for space deb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7" y="3519914"/>
            <a:ext cx="5653767" cy="318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8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DAE0E4-85DE-4F16-91DA-63A23F73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72" y="722538"/>
            <a:ext cx="6540953" cy="759279"/>
          </a:xfrm>
        </p:spPr>
        <p:txBody>
          <a:bodyPr>
            <a:normAutofit/>
          </a:bodyPr>
          <a:lstStyle/>
          <a:p>
            <a:r>
              <a:rPr lang="en-US" sz="2800" dirty="0"/>
              <a:t>Scanning Space Objects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94C429-305C-4CC4-9AAC-45E533DB8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72" y="1866900"/>
            <a:ext cx="10140042" cy="44481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/>
              <a:t>Scanning is done using </a:t>
            </a:r>
            <a:r>
              <a:rPr lang="en-GB" sz="2000" dirty="0"/>
              <a:t>cameras, radar, optical </a:t>
            </a:r>
            <a:r>
              <a:rPr lang="en-GB" sz="2000" dirty="0" smtClean="0"/>
              <a:t>sensors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Radars and cameras are not reliable for small SOs in deep space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Light Curves (Photometric measurements)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Time series, describe the brightness of an object </a:t>
            </a:r>
          </a:p>
          <a:p>
            <a:pPr lvl="1">
              <a:lnSpc>
                <a:spcPct val="150000"/>
              </a:lnSpc>
            </a:pPr>
            <a:r>
              <a:rPr lang="en-GB" sz="2000" dirty="0"/>
              <a:t>Function of size, shape, attitude, material, atmospheric conditions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Some </a:t>
            </a:r>
            <a:r>
              <a:rPr lang="en-US" sz="2000" dirty="0"/>
              <a:t>of these should be recoverable</a:t>
            </a:r>
            <a:endParaRPr lang="en-GB" sz="2000" dirty="0"/>
          </a:p>
          <a:p>
            <a:pPr lvl="1">
              <a:lnSpc>
                <a:spcPct val="150000"/>
              </a:lnSpc>
            </a:pPr>
            <a:r>
              <a:rPr lang="en-GB" sz="2000" dirty="0"/>
              <a:t>Inverse problem is mathematically </a:t>
            </a:r>
            <a:r>
              <a:rPr lang="en-GB" sz="2000" dirty="0" smtClean="0"/>
              <a:t>complex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Machine Learning can be used</a:t>
            </a:r>
            <a:endParaRPr lang="en-GB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2B48B6-5880-4AD0-87AA-3CD2E064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Dec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28C420-638A-4D4C-9B72-8A32B09A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Classification of Space Objects Using Machine Learning Methods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918707-6809-45DB-87A9-B541AB55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9908" t="46411" r="20462" b="28436"/>
          <a:stretch/>
        </p:blipFill>
        <p:spPr>
          <a:xfrm>
            <a:off x="8509597" y="1481817"/>
            <a:ext cx="3053752" cy="211746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4"/>
          <a:srcRect l="7657" t="19102" r="6067" b="6643"/>
          <a:stretch/>
        </p:blipFill>
        <p:spPr bwMode="auto">
          <a:xfrm>
            <a:off x="6096001" y="4386943"/>
            <a:ext cx="5991223" cy="2471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38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DAE0E4-85DE-4F16-91DA-63A23F73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32" y="722538"/>
            <a:ext cx="6540953" cy="759279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Work Flow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2B48B6-5880-4AD0-87AA-3CD2E064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Dec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28C420-638A-4D4C-9B72-8A32B09A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Classification of Space Objects Using Machine Learning Methods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918707-6809-45DB-87A9-B541AB55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C194C429-305C-4CC4-9AAC-45E533DB8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975" y="1727308"/>
            <a:ext cx="11122477" cy="805828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en-GB" sz="2000" dirty="0" smtClean="0"/>
              <a:t>Classify space objects </a:t>
            </a:r>
            <a:r>
              <a:rPr lang="en-GB" sz="2000" dirty="0" smtClean="0"/>
              <a:t>using Machine Learning </a:t>
            </a:r>
            <a:r>
              <a:rPr lang="en-GB" sz="2000" dirty="0"/>
              <a:t>techniques</a:t>
            </a:r>
            <a:endParaRPr lang="en-US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814531" y="3173029"/>
            <a:ext cx="10034039" cy="2684317"/>
            <a:chOff x="-122281" y="-91329"/>
            <a:chExt cx="5296948" cy="1558975"/>
          </a:xfrm>
        </p:grpSpPr>
        <p:sp>
          <p:nvSpPr>
            <p:cNvPr id="20" name="Text Box 54"/>
            <p:cNvSpPr txBox="1"/>
            <p:nvPr/>
          </p:nvSpPr>
          <p:spPr>
            <a:xfrm>
              <a:off x="-122281" y="584151"/>
              <a:ext cx="1462970" cy="13877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44145" marR="71755" algn="ctr"/>
              <a:r>
                <a:rPr lang="en-GB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Collecting Light Curves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40" t="20587" r="8609" b="5718"/>
            <a:stretch/>
          </p:blipFill>
          <p:spPr bwMode="auto">
            <a:xfrm>
              <a:off x="19050" y="22498"/>
              <a:ext cx="1057879" cy="5203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7" name="Group 26"/>
            <p:cNvGrpSpPr/>
            <p:nvPr/>
          </p:nvGrpSpPr>
          <p:grpSpPr>
            <a:xfrm>
              <a:off x="1120399" y="-91329"/>
              <a:ext cx="4054268" cy="1558975"/>
              <a:chOff x="32817" y="-132893"/>
              <a:chExt cx="4054268" cy="15589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91694" y="8477"/>
                <a:ext cx="784860" cy="51816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44145" marR="71755" algn="ctr">
                  <a:spcAft>
                    <a:spcPts val="0"/>
                  </a:spcAft>
                </a:pPr>
                <a:r>
                  <a:rPr lang="en-GB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Feature Extraction</a:t>
                </a:r>
              </a:p>
            </p:txBody>
          </p:sp>
          <p:sp>
            <p:nvSpPr>
              <p:cNvPr id="29" name="Right Arrow 28"/>
              <p:cNvSpPr/>
              <p:nvPr/>
            </p:nvSpPr>
            <p:spPr>
              <a:xfrm>
                <a:off x="32817" y="281370"/>
                <a:ext cx="322467" cy="26552"/>
              </a:xfrm>
              <a:prstGeom prst="rightArrow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0" name="Right Arrow 29"/>
              <p:cNvSpPr/>
              <p:nvPr/>
            </p:nvSpPr>
            <p:spPr>
              <a:xfrm>
                <a:off x="1240511" y="277293"/>
                <a:ext cx="304800" cy="26552"/>
              </a:xfrm>
              <a:prstGeom prst="rightArrow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585961" y="247"/>
                <a:ext cx="731520" cy="51816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44145" marR="71755" algn="ctr">
                  <a:spcAft>
                    <a:spcPts val="0"/>
                  </a:spcAft>
                </a:pPr>
                <a:r>
                  <a:rPr lang="en-GB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Over-sampling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605529" y="1060322"/>
                <a:ext cx="678180" cy="36576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44145" marR="71755" algn="ctr"/>
                <a:r>
                  <a:rPr lang="en-GB" b="1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PCA</a:t>
                </a:r>
              </a:p>
            </p:txBody>
          </p:sp>
          <p:sp>
            <p:nvSpPr>
              <p:cNvPr id="33" name="Right Arrow 32"/>
              <p:cNvSpPr/>
              <p:nvPr/>
            </p:nvSpPr>
            <p:spPr>
              <a:xfrm rot="5400000">
                <a:off x="1689294" y="802484"/>
                <a:ext cx="388620" cy="24135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7" name="Right Arrow 36"/>
              <p:cNvSpPr/>
              <p:nvPr/>
            </p:nvSpPr>
            <p:spPr>
              <a:xfrm>
                <a:off x="2358132" y="264006"/>
                <a:ext cx="345450" cy="26552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2734158" y="-132893"/>
                <a:ext cx="1352927" cy="87953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44145" marR="71755" algn="ctr">
                  <a:spcAft>
                    <a:spcPts val="0"/>
                  </a:spcAft>
                </a:pPr>
                <a:r>
                  <a:rPr lang="en-GB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Training Machine Learning </a:t>
                </a:r>
                <a:r>
                  <a:rPr lang="en-GB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System</a:t>
                </a:r>
                <a:endParaRPr lang="en-GB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Elbow Connector 6"/>
          <p:cNvCxnSpPr>
            <a:endCxn id="39" idx="0"/>
          </p:cNvCxnSpPr>
          <p:nvPr/>
        </p:nvCxnSpPr>
        <p:spPr>
          <a:xfrm flipV="1">
            <a:off x="4591751" y="3173029"/>
            <a:ext cx="4975391" cy="133587"/>
          </a:xfrm>
          <a:prstGeom prst="bentConnector4">
            <a:avLst>
              <a:gd name="adj1" fmla="val -6"/>
              <a:gd name="adj2" fmla="val 561516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flipV="1">
            <a:off x="7496400" y="4783109"/>
            <a:ext cx="2070742" cy="745452"/>
          </a:xfrm>
          <a:prstGeom prst="bentConnector3">
            <a:avLst>
              <a:gd name="adj1" fmla="val 99957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>
            <a:off x="4591753" y="4418472"/>
            <a:ext cx="1518924" cy="1110089"/>
          </a:xfrm>
          <a:prstGeom prst="bentConnector3">
            <a:avLst>
              <a:gd name="adj1" fmla="val 137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651644" y="2239934"/>
            <a:ext cx="210974" cy="293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850" dirty="0" smtClean="0"/>
              <a:t>1</a:t>
            </a:r>
            <a:endParaRPr lang="en-GB" sz="1850" dirty="0" smtClean="0"/>
          </a:p>
        </p:txBody>
      </p:sp>
      <p:sp>
        <p:nvSpPr>
          <p:cNvPr id="56" name="TextBox 55"/>
          <p:cNvSpPr txBox="1"/>
          <p:nvPr/>
        </p:nvSpPr>
        <p:spPr>
          <a:xfrm>
            <a:off x="4256759" y="5249252"/>
            <a:ext cx="210974" cy="293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850" dirty="0" smtClean="0"/>
              <a:t>2</a:t>
            </a:r>
            <a:endParaRPr lang="en-GB" sz="185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7785569" y="3502055"/>
            <a:ext cx="210974" cy="293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850" dirty="0" smtClean="0"/>
              <a:t>3</a:t>
            </a:r>
            <a:endParaRPr lang="en-GB" sz="1850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8531771" y="5174600"/>
            <a:ext cx="210974" cy="293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850" dirty="0" smtClean="0"/>
              <a:t>4</a:t>
            </a:r>
            <a:endParaRPr lang="en-GB" sz="1850" dirty="0" smtClean="0"/>
          </a:p>
        </p:txBody>
      </p:sp>
    </p:spTree>
    <p:extLst>
      <p:ext uri="{BB962C8B-B14F-4D97-AF65-F5344CB8AC3E}">
        <p14:creationId xmlns:p14="http://schemas.microsoft.com/office/powerpoint/2010/main" val="362273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13AD3E-F77E-478A-B183-2502DCA3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4" y="542925"/>
            <a:ext cx="9991725" cy="923925"/>
          </a:xfrm>
        </p:spPr>
        <p:txBody>
          <a:bodyPr/>
          <a:lstStyle/>
          <a:p>
            <a:r>
              <a:rPr lang="fi-FI" dirty="0" smtClean="0"/>
              <a:t>Previous Work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373BEAF1-BA0C-445D-B3A0-80DE8D4B01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568572"/>
              </p:ext>
            </p:extLst>
          </p:nvPr>
        </p:nvGraphicFramePr>
        <p:xfrm>
          <a:off x="405114" y="1800225"/>
          <a:ext cx="11396361" cy="497581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95959">
                  <a:extLst>
                    <a:ext uri="{9D8B030D-6E8A-4147-A177-3AD203B41FA5}">
                      <a16:colId xmlns:a16="http://schemas.microsoft.com/office/drawing/2014/main" xmlns="" val="3343796688"/>
                    </a:ext>
                  </a:extLst>
                </a:gridCol>
                <a:gridCol w="1736203">
                  <a:extLst>
                    <a:ext uri="{9D8B030D-6E8A-4147-A177-3AD203B41FA5}">
                      <a16:colId xmlns:a16="http://schemas.microsoft.com/office/drawing/2014/main" xmlns="" val="3323181143"/>
                    </a:ext>
                  </a:extLst>
                </a:gridCol>
                <a:gridCol w="2673752">
                  <a:extLst>
                    <a:ext uri="{9D8B030D-6E8A-4147-A177-3AD203B41FA5}">
                      <a16:colId xmlns:a16="http://schemas.microsoft.com/office/drawing/2014/main" xmlns="" val="2928470246"/>
                    </a:ext>
                  </a:extLst>
                </a:gridCol>
                <a:gridCol w="3121965">
                  <a:extLst>
                    <a:ext uri="{9D8B030D-6E8A-4147-A177-3AD203B41FA5}">
                      <a16:colId xmlns:a16="http://schemas.microsoft.com/office/drawing/2014/main" xmlns="" val="1540750301"/>
                    </a:ext>
                  </a:extLst>
                </a:gridCol>
                <a:gridCol w="1468482">
                  <a:extLst>
                    <a:ext uri="{9D8B030D-6E8A-4147-A177-3AD203B41FA5}">
                      <a16:colId xmlns:a16="http://schemas.microsoft.com/office/drawing/2014/main" xmlns="" val="4085966935"/>
                    </a:ext>
                  </a:extLst>
                </a:gridCol>
              </a:tblGrid>
              <a:tr h="476229"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Data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Data Representation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Results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Comments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9626717"/>
                  </a:ext>
                </a:extLst>
              </a:tr>
              <a:tr h="476229">
                <a:tc>
                  <a:txBody>
                    <a:bodyPr/>
                    <a:lstStyle/>
                    <a:p>
                      <a:r>
                        <a:rPr lang="fi-FI" b="1" dirty="0" smtClean="0"/>
                        <a:t>Singh et. al. 2016 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Basis Functions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SVM</a:t>
                      </a:r>
                      <a:r>
                        <a:rPr lang="en-US" baseline="0" dirty="0" smtClean="0"/>
                        <a:t> – Perfect classification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Simulated light</a:t>
                      </a:r>
                      <a:r>
                        <a:rPr lang="en-US" baseline="0" dirty="0" smtClean="0"/>
                        <a:t> curve</a:t>
                      </a:r>
                      <a:endParaRPr lang="en-US" dirty="0" smtClean="0"/>
                    </a:p>
                  </a:txBody>
                  <a:tcPr anchor="ctr">
                    <a:lnT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2393674"/>
                  </a:ext>
                </a:extLst>
              </a:tr>
              <a:tr h="898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 smtClean="0"/>
                        <a:t>Howard et. al. 2015 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Coefficients from Discrete Fourier Transformation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 noise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 97%</a:t>
                      </a:r>
                    </a:p>
                    <a:p>
                      <a:pPr algn="ctr"/>
                      <a:r>
                        <a:rPr lang="en-US" dirty="0" smtClean="0">
                          <a:sym typeface="Wingdings" panose="05000000000000000000" pitchFamily="2" charset="2"/>
                        </a:rPr>
                        <a:t>0.15 noise 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10%-50% drop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1318743"/>
                  </a:ext>
                </a:extLst>
              </a:tr>
              <a:tr h="6288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 smtClean="0"/>
                        <a:t>Linaris et. al. 2016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Train / test</a:t>
                      </a:r>
                    </a:p>
                    <a:p>
                      <a:pPr algn="ctr"/>
                      <a:r>
                        <a:rPr lang="en-US" dirty="0" smtClean="0"/>
                        <a:t>45,000</a:t>
                      </a:r>
                      <a:r>
                        <a:rPr lang="en-US" baseline="0" dirty="0" smtClean="0"/>
                        <a:t> / 5,000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1D-CNN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99.6% on testing set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4475061"/>
                  </a:ext>
                </a:extLst>
              </a:tr>
              <a:tr h="898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 smtClean="0"/>
                        <a:t>Furnaro et al. 2018 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Train / test</a:t>
                      </a:r>
                    </a:p>
                    <a:p>
                      <a:pPr algn="ctr"/>
                      <a:r>
                        <a:rPr lang="en-US" dirty="0" smtClean="0"/>
                        <a:t>8,000</a:t>
                      </a:r>
                      <a:r>
                        <a:rPr lang="en-US" baseline="0" dirty="0" smtClean="0"/>
                        <a:t> / 5,000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1D-CNN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97.83% on testing set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96.4% Bagged-trees</a:t>
                      </a:r>
                      <a:endParaRPr lang="en-US" sz="18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95.3% SVM 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67200708"/>
                  </a:ext>
                </a:extLst>
              </a:tr>
              <a:tr h="898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 smtClean="0"/>
                        <a:t>Furnaro et al. 2018 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1D-CNN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75.4% on testing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63.5% Bagged-trees</a:t>
                      </a:r>
                      <a:endParaRPr lang="en-US" sz="18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53.8% SVM </a:t>
                      </a:r>
                      <a:endParaRPr lang="en-US" dirty="0" smtClean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Real light curves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21385940"/>
                  </a:ext>
                </a:extLst>
              </a:tr>
              <a:tr h="6288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 smtClean="0"/>
                        <a:t>Bennette et. al. 2017 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4,317, 109,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47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coefficients of 3rd order regression line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Acc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98.3%,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MCC 0.60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6884373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2C8232-AD1D-4796-B5BA-E44B0F320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Dec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40C8D1-A2AC-4926-851A-F8D8ECD5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Classification of Space Objects Using Machine Learning Methods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84CD9E-B642-41DE-A2D4-BD10EB4A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DAE0E4-85DE-4F16-91DA-63A23F73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72" y="722538"/>
            <a:ext cx="6540953" cy="759279"/>
          </a:xfrm>
        </p:spPr>
        <p:txBody>
          <a:bodyPr>
            <a:normAutofit/>
          </a:bodyPr>
          <a:lstStyle/>
          <a:p>
            <a:r>
              <a:rPr lang="en-GB" sz="3200" dirty="0" smtClean="0"/>
              <a:t>Dataset Setup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94C429-305C-4CC4-9AAC-45E533DB8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71" y="1866900"/>
            <a:ext cx="10903403" cy="44481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Size, category, mass and ID for a set of space objects were </a:t>
            </a:r>
            <a:r>
              <a:rPr lang="en-GB" sz="2000" dirty="0" smtClean="0"/>
              <a:t>collected (DISCOS database)</a:t>
            </a: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dirty="0"/>
              <a:t>Light curves for this set of SOs were </a:t>
            </a:r>
            <a:r>
              <a:rPr lang="en-GB" sz="2000" dirty="0" smtClean="0"/>
              <a:t>downloaded (</a:t>
            </a:r>
            <a:r>
              <a:rPr lang="en-GB" sz="2000" dirty="0" err="1" smtClean="0"/>
              <a:t>astroGuard</a:t>
            </a:r>
            <a:r>
              <a:rPr lang="en-GB" sz="2000" dirty="0" smtClean="0"/>
              <a:t> website)</a:t>
            </a: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dirty="0"/>
              <a:t>Light curves &lt; 200 points </a:t>
            </a:r>
            <a:r>
              <a:rPr lang="en-GB" sz="2000" dirty="0" smtClean="0">
                <a:sym typeface="Wingdings" panose="05000000000000000000" pitchFamily="2" charset="2"/>
              </a:rPr>
              <a:t></a:t>
            </a:r>
            <a:r>
              <a:rPr lang="en-GB" sz="2000" dirty="0" smtClean="0"/>
              <a:t> </a:t>
            </a:r>
            <a:r>
              <a:rPr lang="en-GB" sz="2000" dirty="0"/>
              <a:t>discarded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Total: 747 objects, 16129 light </a:t>
            </a:r>
            <a:r>
              <a:rPr lang="en-GB" sz="2000" dirty="0" smtClean="0"/>
              <a:t>curves</a:t>
            </a:r>
            <a:endParaRPr lang="en-GB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2B48B6-5880-4AD0-87AA-3CD2E064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Dec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28C420-638A-4D4C-9B72-8A32B09A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Classification of Space Objects Using Machine Learning Methods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918707-6809-45DB-87A9-B541AB55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3090" r="11176" b="15908"/>
          <a:stretch/>
        </p:blipFill>
        <p:spPr>
          <a:xfrm>
            <a:off x="5694743" y="2963118"/>
            <a:ext cx="5868606" cy="380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feature extrac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0" r="54566" b="8822"/>
          <a:stretch/>
        </p:blipFill>
        <p:spPr bwMode="auto">
          <a:xfrm>
            <a:off x="8479461" y="3656007"/>
            <a:ext cx="3487194" cy="304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DAE0E4-85DE-4F16-91DA-63A23F73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72" y="722538"/>
            <a:ext cx="6540953" cy="759279"/>
          </a:xfrm>
        </p:spPr>
        <p:txBody>
          <a:bodyPr>
            <a:normAutofit/>
          </a:bodyPr>
          <a:lstStyle/>
          <a:p>
            <a:r>
              <a:rPr lang="en-GB" sz="3200" dirty="0" smtClean="0"/>
              <a:t>Feature Extraction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94C429-305C-4CC4-9AAC-45E533DB8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73" y="1866900"/>
            <a:ext cx="9007928" cy="49911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dirty="0" err="1" smtClean="0"/>
              <a:t>feets</a:t>
            </a:r>
            <a:r>
              <a:rPr lang="en-GB" sz="2000" dirty="0" smtClean="0"/>
              <a:t> (feature extractor for time series) python package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53 features</a:t>
            </a:r>
            <a:endParaRPr lang="en-GB" sz="2000" dirty="0" smtClean="0"/>
          </a:p>
          <a:p>
            <a:pPr marL="180975" lvl="1">
              <a:lnSpc>
                <a:spcPct val="150000"/>
              </a:lnSpc>
            </a:pPr>
            <a:r>
              <a:rPr lang="en-US" sz="2000" b="1" dirty="0" smtClean="0"/>
              <a:t>Used </a:t>
            </a:r>
            <a:r>
              <a:rPr lang="en-US" sz="2000" b="1" dirty="0"/>
              <a:t>for classification of light curves of stars.</a:t>
            </a:r>
          </a:p>
          <a:p>
            <a:pPr marL="180975" lvl="1">
              <a:lnSpc>
                <a:spcPct val="150000"/>
              </a:lnSpc>
            </a:pPr>
            <a:r>
              <a:rPr lang="en-US" sz="2000" b="1" dirty="0"/>
              <a:t>Calculates statistical measurements, such as amplitude, mean variance, skewness and standard magnitude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2B48B6-5880-4AD0-87AA-3CD2E064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Dec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28C420-638A-4D4C-9B72-8A32B09A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Classification of Space Objects Using Machine Learning Methods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918707-6809-45DB-87A9-B541AB55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DAE0E4-85DE-4F16-91DA-63A23F73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63" y="800978"/>
            <a:ext cx="10356437" cy="75927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Dimensionality </a:t>
            </a:r>
            <a:r>
              <a:rPr lang="en-US" sz="3200" dirty="0" smtClean="0"/>
              <a:t>Reduction	 &amp; 	Oversampling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94C429-305C-4CC4-9AAC-45E533DB8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72" y="1866900"/>
            <a:ext cx="5054764" cy="44481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Using Principal </a:t>
            </a:r>
            <a:r>
              <a:rPr lang="en-US" sz="1800" dirty="0" smtClean="0"/>
              <a:t>Component Analysis (PCA</a:t>
            </a:r>
            <a:r>
              <a:rPr lang="en-US" sz="1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To reduce size of data</a:t>
            </a:r>
            <a:endParaRPr lang="en-GB" sz="1800" dirty="0" smtClean="0"/>
          </a:p>
          <a:p>
            <a:pPr>
              <a:lnSpc>
                <a:spcPct val="150000"/>
              </a:lnSpc>
            </a:pPr>
            <a:r>
              <a:rPr lang="en-GB" sz="1800" dirty="0" smtClean="0"/>
              <a:t>Project </a:t>
            </a:r>
            <a:r>
              <a:rPr lang="en-GB" sz="1800" dirty="0" smtClean="0"/>
              <a:t>original </a:t>
            </a:r>
            <a:r>
              <a:rPr lang="en-GB" sz="1800" dirty="0"/>
              <a:t>features in a new </a:t>
            </a:r>
            <a:r>
              <a:rPr lang="en-GB" sz="1800" dirty="0" smtClean="0"/>
              <a:t>subspace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Resulting </a:t>
            </a:r>
            <a:r>
              <a:rPr lang="en-GB" sz="1800" dirty="0"/>
              <a:t>set is ordered </a:t>
            </a:r>
            <a:r>
              <a:rPr lang="en-GB" sz="1800" dirty="0" smtClean="0"/>
              <a:t>in terms of variance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Taking top </a:t>
            </a:r>
            <a:r>
              <a:rPr lang="en-GB" sz="1800" dirty="0" smtClean="0"/>
              <a:t>features </a:t>
            </a:r>
            <a:r>
              <a:rPr lang="en-GB" sz="1800" dirty="0" smtClean="0"/>
              <a:t>( &gt;99% variance )</a:t>
            </a:r>
            <a:endParaRPr lang="en-GB" sz="1800" dirty="0"/>
          </a:p>
          <a:p>
            <a:pPr marL="0" indent="0">
              <a:lnSpc>
                <a:spcPct val="150000"/>
              </a:lnSpc>
              <a:buNone/>
            </a:pPr>
            <a:endParaRPr lang="en-GB" sz="1800" dirty="0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2B48B6-5880-4AD0-87AA-3CD2E064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Nov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28C420-638A-4D4C-9B72-8A32B09A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Using Machine Learning in Detection of Space Debris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918707-6809-45DB-87A9-B541AB55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C194C429-305C-4CC4-9AAC-45E533DB8CCF}"/>
              </a:ext>
            </a:extLst>
          </p:cNvPr>
          <p:cNvSpPr txBox="1">
            <a:spLocks/>
          </p:cNvSpPr>
          <p:nvPr/>
        </p:nvSpPr>
        <p:spPr>
          <a:xfrm>
            <a:off x="6059055" y="1866900"/>
            <a:ext cx="5948219" cy="4448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 smtClean="0"/>
              <a:t>Using SMOTE (Synthetic Minority Oversampling Technique)</a:t>
            </a:r>
            <a:endParaRPr lang="en-GB" sz="1800" dirty="0" smtClean="0"/>
          </a:p>
          <a:p>
            <a:pPr>
              <a:lnSpc>
                <a:spcPct val="150000"/>
              </a:lnSpc>
            </a:pPr>
            <a:r>
              <a:rPr lang="en-GB" sz="1800" dirty="0" smtClean="0"/>
              <a:t>To solve class imbalance in the data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Generating new samples belong to minority classes</a:t>
            </a:r>
          </a:p>
          <a:p>
            <a:pPr lvl="2">
              <a:lnSpc>
                <a:spcPct val="150000"/>
              </a:lnSpc>
            </a:pPr>
            <a:endParaRPr lang="en-US" sz="1800" dirty="0" smtClean="0"/>
          </a:p>
        </p:txBody>
      </p:sp>
      <p:pic>
        <p:nvPicPr>
          <p:cNvPr id="10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3" t="1617"/>
          <a:stretch/>
        </p:blipFill>
        <p:spPr bwMode="auto">
          <a:xfrm>
            <a:off x="6241406" y="3930878"/>
            <a:ext cx="4509721" cy="27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DAE0E4-85DE-4F16-91DA-63A23F73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72" y="639718"/>
            <a:ext cx="9912168" cy="649059"/>
          </a:xfrm>
        </p:spPr>
        <p:txBody>
          <a:bodyPr>
            <a:normAutofit/>
          </a:bodyPr>
          <a:lstStyle/>
          <a:p>
            <a:r>
              <a:rPr lang="en-US" sz="3200" dirty="0"/>
              <a:t>Classification and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C194C429-305C-4CC4-9AAC-45E533DB8C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0872" y="1866900"/>
                <a:ext cx="10140042" cy="4448175"/>
              </a:xfrm>
            </p:spPr>
            <p:txBody>
              <a:bodyPr>
                <a:noAutofit/>
              </a:bodyPr>
              <a:lstStyle/>
              <a:p>
                <a:pPr fontAlgn="ctr"/>
                <a:r>
                  <a:rPr lang="en-US" sz="2000" dirty="0" smtClean="0"/>
                  <a:t>Classifiers Used: 			</a:t>
                </a:r>
                <a:r>
                  <a:rPr lang="en-US" sz="2000" b="0" dirty="0" smtClean="0"/>
                  <a:t>Decision </a:t>
                </a:r>
                <a:r>
                  <a:rPr lang="en-US" sz="2000" b="0" dirty="0"/>
                  <a:t>Tree </a:t>
                </a:r>
                <a:r>
                  <a:rPr lang="en-US" sz="2000" b="0" dirty="0" smtClean="0"/>
                  <a:t>		Linear </a:t>
                </a:r>
                <a:r>
                  <a:rPr lang="en-US" sz="2000" b="0" dirty="0" smtClean="0"/>
                  <a:t>Discriminant</a:t>
                </a:r>
                <a:endParaRPr lang="en-US" sz="2000" b="0" dirty="0"/>
              </a:p>
              <a:p>
                <a:pPr lvl="1" fontAlgn="ctr"/>
                <a:r>
                  <a:rPr lang="en-US" sz="2000" dirty="0" smtClean="0"/>
                  <a:t>Naïve Bayes 			SVM			k-NN</a:t>
                </a:r>
                <a:endParaRPr lang="en-GB" sz="2000" b="0" dirty="0"/>
              </a:p>
              <a:p>
                <a:pPr lvl="1" fontAlgn="ctr"/>
                <a:r>
                  <a:rPr lang="en-US" sz="2000" dirty="0"/>
                  <a:t>Ensemble </a:t>
                </a:r>
                <a:r>
                  <a:rPr lang="en-US" sz="2000" dirty="0" smtClean="0"/>
                  <a:t>(Bagged </a:t>
                </a:r>
                <a:r>
                  <a:rPr lang="en-US" sz="2000" dirty="0" smtClean="0"/>
                  <a:t>Trees  </a:t>
                </a:r>
                <a:r>
                  <a:rPr lang="en-US" sz="2000" dirty="0" smtClean="0"/>
                  <a:t>	/</a:t>
                </a:r>
                <a:r>
                  <a:rPr lang="en-US" sz="2000" dirty="0" smtClean="0"/>
                  <a:t>	</a:t>
                </a:r>
                <a:r>
                  <a:rPr lang="en-US" sz="2000" dirty="0" smtClean="0"/>
                  <a:t>Subspace </a:t>
                </a:r>
                <a:r>
                  <a:rPr lang="en-US" sz="2000" dirty="0" smtClean="0"/>
                  <a:t>k-NN</a:t>
                </a:r>
                <a:r>
                  <a:rPr lang="en-US" sz="2000" dirty="0" smtClean="0"/>
                  <a:t>)	Neural Network</a:t>
                </a:r>
                <a:endParaRPr lang="en-GB" sz="2000" b="0" dirty="0"/>
              </a:p>
              <a:p>
                <a:pPr lvl="0">
                  <a:lnSpc>
                    <a:spcPct val="150000"/>
                  </a:lnSpc>
                </a:pPr>
                <a:r>
                  <a:rPr lang="en-GB" sz="2000" dirty="0" smtClean="0"/>
                  <a:t>10-fold cross validation, performance is averaged.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GB" sz="2000" dirty="0" smtClean="0"/>
                  <a:t>Three </a:t>
                </a:r>
                <a:r>
                  <a:rPr lang="en-GB" sz="2000" dirty="0"/>
                  <a:t>performance criteria </a:t>
                </a:r>
                <a:r>
                  <a:rPr lang="en-GB" sz="2000" dirty="0" smtClean="0"/>
                  <a:t>are used: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GB" sz="2000" dirty="0" smtClean="0"/>
                  <a:t>Accuracy (</a:t>
                </a:r>
                <a:r>
                  <a:rPr lang="en-GB" sz="2000" dirty="0"/>
                  <a:t>ratio of the correctly </a:t>
                </a:r>
                <a:r>
                  <a:rPr lang="en-GB" sz="2000" dirty="0" smtClean="0"/>
                  <a:t>labelled samples </a:t>
                </a:r>
                <a:r>
                  <a:rPr lang="en-GB" sz="2000" dirty="0"/>
                  <a:t>to the whole </a:t>
                </a:r>
                <a:r>
                  <a:rPr lang="en-GB" sz="2000" dirty="0" smtClean="0"/>
                  <a:t>samples)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Acc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GB" sz="2000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GB" sz="2000" dirty="0" smtClean="0"/>
                  <a:t>Precision (</a:t>
                </a:r>
                <a:r>
                  <a:rPr lang="en-GB" sz="2000" dirty="0"/>
                  <a:t>measure of </a:t>
                </a:r>
                <a:r>
                  <a:rPr lang="en-GB" sz="2000" dirty="0" smtClean="0"/>
                  <a:t>making </a:t>
                </a:r>
                <a:r>
                  <a:rPr lang="en-GB" sz="2000" dirty="0"/>
                  <a:t>a correct positive class </a:t>
                </a:r>
                <a:r>
                  <a:rPr lang="en-GB" sz="2000" dirty="0" smtClean="0"/>
                  <a:t>classification)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𝑃𝑟𝑒𝑐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endParaRPr lang="en-GB" sz="2000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GB" sz="2000" dirty="0" smtClean="0"/>
                  <a:t>Recall (</a:t>
                </a:r>
                <a:r>
                  <a:rPr lang="en-GB" sz="2000" dirty="0"/>
                  <a:t>sensitivity in identifying the positive </a:t>
                </a:r>
                <a:r>
                  <a:rPr lang="en-GB" sz="2000" dirty="0" smtClean="0"/>
                  <a:t>class)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𝑅𝑒𝑐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194C429-305C-4CC4-9AAC-45E533DB8C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0872" y="1866900"/>
                <a:ext cx="10140042" cy="4448175"/>
              </a:xfrm>
              <a:blipFill rotWithShape="0">
                <a:blip r:embed="rId3"/>
                <a:stretch>
                  <a:fillRect l="-1442" t="-1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2B48B6-5880-4AD0-87AA-3CD2E064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Dec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28C420-638A-4D4C-9B72-8A32B09A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Classification of Space Objects Using Machine Learning Methods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918707-6809-45DB-87A9-B541AB55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50618" y="681219"/>
            <a:ext cx="2377440" cy="89662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Space Objects Classification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5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 Theme">
  <a:themeElements>
    <a:clrScheme name="KU">
      <a:dk1>
        <a:sysClr val="windowText" lastClr="000000"/>
      </a:dk1>
      <a:lt1>
        <a:sysClr val="window" lastClr="FFFFFF"/>
      </a:lt1>
      <a:dk2>
        <a:srgbClr val="0047BA"/>
      </a:dk2>
      <a:lt2>
        <a:srgbClr val="96969A"/>
      </a:lt2>
      <a:accent1>
        <a:srgbClr val="00CE7C"/>
      </a:accent1>
      <a:accent2>
        <a:srgbClr val="E53E51"/>
      </a:accent2>
      <a:accent3>
        <a:srgbClr val="84DADE"/>
      </a:accent3>
      <a:accent4>
        <a:srgbClr val="4C3041"/>
      </a:accent4>
      <a:accent5>
        <a:srgbClr val="F5CE3E"/>
      </a:accent5>
      <a:accent6>
        <a:srgbClr val="D0CFC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85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U_presentation_template_v2018-04-09 E.potx" id="{AF960482-6B50-417C-AC38-1AFEBFC77BA4}" vid="{1F04D338-456F-4FFC-9561-BAAA645232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 Theme</Template>
  <TotalTime>3537</TotalTime>
  <Words>919</Words>
  <Application>Microsoft Office PowerPoint</Application>
  <PresentationFormat>Widescreen</PresentationFormat>
  <Paragraphs>310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SimSun</vt:lpstr>
      <vt:lpstr>Arial</vt:lpstr>
      <vt:lpstr>Calibri</vt:lpstr>
      <vt:lpstr>Cambria Math</vt:lpstr>
      <vt:lpstr>Times New Roman</vt:lpstr>
      <vt:lpstr>Wingdings</vt:lpstr>
      <vt:lpstr>KU Theme</vt:lpstr>
      <vt:lpstr>Classification of Space Objects Using Machine Learning Methods</vt:lpstr>
      <vt:lpstr>Overview on Space Objects (SOs)</vt:lpstr>
      <vt:lpstr>Scanning Space Objects</vt:lpstr>
      <vt:lpstr>Work Flow</vt:lpstr>
      <vt:lpstr>Previous Work</vt:lpstr>
      <vt:lpstr>Dataset Setup</vt:lpstr>
      <vt:lpstr>Feature Extraction</vt:lpstr>
      <vt:lpstr>Dimensionality Reduction  &amp;  Oversampling</vt:lpstr>
      <vt:lpstr>Classification and Results</vt:lpstr>
      <vt:lpstr>Results</vt:lpstr>
      <vt:lpstr>Results</vt:lpstr>
      <vt:lpstr>Conclusion</vt:lpstr>
      <vt:lpstr>Further Work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Goes Here</dc:title>
  <dc:creator>Majed Almansoori</dc:creator>
  <cp:lastModifiedBy>Mahmoud Khalil</cp:lastModifiedBy>
  <cp:revision>78</cp:revision>
  <dcterms:created xsi:type="dcterms:W3CDTF">2018-04-29T10:48:36Z</dcterms:created>
  <dcterms:modified xsi:type="dcterms:W3CDTF">2019-12-11T02:56:42Z</dcterms:modified>
</cp:coreProperties>
</file>